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7" r:id="rId6"/>
    <p:sldId id="258" r:id="rId7"/>
    <p:sldId id="260" r:id="rId8"/>
    <p:sldId id="259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1C99-8A0C-ABF0-F99C-8485C49ED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910D3-605A-12CE-C66B-4F7269A43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813E-3ADB-B341-604B-9AE0CFE6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A785-9680-8CF5-8D95-3C198919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8891-00D9-33A3-A41A-1F016F7A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1A3F-5517-ECE3-9D01-44EC690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167A-4816-117A-F730-D90DE952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F299-E663-4FD9-0360-79618D8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ED78-4991-83C6-2FB7-9A724825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7B09-EBFA-74BA-C3A0-62E62E0B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6F24D-B497-2F09-19E4-498CFBC07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C0509-B7A2-4CDA-8ABF-3745A5B6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413A-4116-CEF9-103A-30B3F897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F8A-F1A3-FDB4-B8BA-3E1B1C9A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A72D-F114-B293-7606-94D44DC4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C858-5E2C-1FA0-BA5E-8094B363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1920-7FC5-7327-11BB-1D8128B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1CF5-C12A-69F6-3FCA-437CCD0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DB29-93FE-488D-7A56-D5C89F17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DE7C-8BE2-3E44-5008-F7C58A0C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3A3E-6975-584D-3DF2-AB3D9971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8225-CDD0-91EE-4E7E-6B602DD2D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360A-2782-A54E-C511-4283C3B7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E56A-D75C-4858-31AB-F3FC9A9E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A1B2-6A89-ED89-9F39-27FDE61C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389D-7334-2E02-14E5-567A9B09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4354-EB7E-95BC-B885-186AB1E3B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1271F-6938-FDE5-3A7E-7932C400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A598-D93C-AD80-FC7B-B1856AEC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925D-306E-1976-2B09-1FEEA9ED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2BF4B-FBF7-E192-43D5-1CD7F62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9152-387D-AFB2-3D64-FD446613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EEB2-7EC6-E0CE-932C-D9BEB3D53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DDCB-1BD2-58F1-A387-A8ACC31BE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05C5C-9BDA-FEB0-045A-C23F19EF3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37F26-7BE9-D67F-3E3E-1BD9F92D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70590-CD37-4B9E-5147-EAA14B99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E51DA-5754-9B7A-D68A-3F711DCB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254CA-D145-C03C-60C7-A54B59CA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839D-D50D-F48A-3819-7236C479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7FC26-865F-5333-48E6-35B00312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498F-EFE3-12D6-64AD-49858EC2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60BE2-1050-14B2-79A3-2944E48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421C-737B-F39B-C46E-BA48586A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FCA9C-105E-A0EE-3EB3-63A7523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8254-DD66-5562-B5F3-83A8164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A46D-AEBC-ACEB-7096-049D973D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A051-9E3F-5DD9-2CF4-14E472DF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D28D9-0792-B2AC-B544-08C61373F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0090-76FE-D22D-DF88-7540893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33C6B-5BBF-AED9-0491-C1283BF7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F8DA-85AA-5569-CE88-440EA78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66D6-D233-6EF4-C7C2-7D84F03B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0E6CE-3F69-DDF0-E3A2-BA40ECD6C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65794-736B-7043-A4D3-EA634C2AB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E4337-F8D6-E99B-7412-C42A192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B23F1-F884-7AE9-27FC-7D258552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BC85-E6B5-7F97-8477-BE03FEBC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EA27-7557-FDBB-8E96-74345498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5845-B925-27E7-F1C9-8DDE0254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3ED0-3A96-A08A-15D0-2BEDFC64A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59C10-C592-4819-8B72-FAB6DA12161C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B96B-C614-36DF-A53B-61E494E27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49B5-9CF6-A8A8-D9A6-BC946732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8A3C1-C71A-40D5-A202-9BF97D5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ethicalhacking.com/tools/malicious-macro-msbuild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sasikumarbibin/windows-common-directories-and-threat-actors-3ddcb3c9fad0" TargetMode="External"/><Relationship Id="rId3" Type="http://schemas.openxmlformats.org/officeDocument/2006/relationships/hyperlink" Target="https://intezer.com/blog/malware-analysis/analyze-malicious-microsoft-office-files/" TargetMode="External"/><Relationship Id="rId7" Type="http://schemas.openxmlformats.org/officeDocument/2006/relationships/hyperlink" Target="https://www.sentinelone.com/cybersecurity-101/what-is-a-macro-viru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river.com/blog/201606malicious-macros-and-ole-malware" TargetMode="External"/><Relationship Id="rId5" Type="http://schemas.openxmlformats.org/officeDocument/2006/relationships/hyperlink" Target="https://www.logpoint.com/en/blog/detecting-malicious-macros-is-a-vital-tool-in-the-fight-against-malware/" TargetMode="External"/><Relationship Id="rId4" Type="http://schemas.openxmlformats.org/officeDocument/2006/relationships/hyperlink" Target="https://perception-point.io/blog/malicious-office-macros-detecting-similarity-in-the-wild-2/" TargetMode="External"/><Relationship Id="rId9" Type="http://schemas.openxmlformats.org/officeDocument/2006/relationships/hyperlink" Target="https://depthsecurity.com/blog/obfuscating-malicious-macro-enabled-word-do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srael leads 10-country simulation of major cyberattack on world markets |  The Times of Israel">
            <a:extLst>
              <a:ext uri="{FF2B5EF4-FFF2-40B4-BE49-F238E27FC236}">
                <a16:creationId xmlns:a16="http://schemas.microsoft.com/office/drawing/2014/main" id="{0CB828C0-3F5D-AE5E-66D9-6E71196C8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56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B58D2-278B-EF9F-A764-555CB09CD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Office MACRO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9657-3CED-D640-ED18-EC9DF71F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Talia Seada &amp; Dana Zorohov</a:t>
            </a:r>
          </a:p>
        </p:txBody>
      </p:sp>
    </p:spTree>
    <p:extLst>
      <p:ext uri="{BB962C8B-B14F-4D97-AF65-F5344CB8AC3E}">
        <p14:creationId xmlns:p14="http://schemas.microsoft.com/office/powerpoint/2010/main" val="111888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e Top Five Cybersecurity Defense Insights for 2020 | 2020-06-11 |  Security Magazine">
            <a:extLst>
              <a:ext uri="{FF2B5EF4-FFF2-40B4-BE49-F238E27FC236}">
                <a16:creationId xmlns:a16="http://schemas.microsoft.com/office/drawing/2014/main" id="{B76FFEA5-7B05-561C-9FAD-D921DADBB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B1B00-6B8E-41AA-7C36-D97EF65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404C-0E96-ECCA-38C1-7F0BC566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De-obfuscate the obfuscated MACROs – for better analyzing. (there are several tool for that, for example – </a:t>
            </a:r>
            <a:r>
              <a:rPr lang="en-US" dirty="0" err="1">
                <a:solidFill>
                  <a:srgbClr val="FFFFFF"/>
                </a:solidFill>
              </a:rPr>
              <a:t>vmonkey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Create malicious MACROs and remove duplicates (there are also some tools for that, for example -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https://www.blackhatethicalhacking.com/tools/malicious-macro-msbuild/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BF7E1-1E0E-797F-415E-2CAC544A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827" r="950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73415-ACF3-C662-CFAA-1FC0E064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BAB9-B2BC-951F-159E-6ADA1B46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https://intezer.com/blog/malware-analysis/analyze-malicious-microsoft-office-files/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https://www.logpoint.com/en/blog/detecting-malicious-macros-is-a-vital-tool-in-the-fight-against-malware/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https://appriver.com/blog/201606malicious-macros-and-ole-malware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https://www.sentinelone.com/cybersecurity-101/what-is-a-macro-virus/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https://medium.com/@sasikumarbibin/windows-common-directories-and-threat-actors-3ddcb3c9fad0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https://depthsecurity.com/blog/obfuscating-malicious-macro-enabled-word-docs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1700" b="0" i="0" u="sng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https://perception-point.io/blog/malicious-office-macros-detecting-similarity-in-the-wild-2/</a:t>
            </a:r>
            <a:endParaRPr lang="en-US" sz="1700" b="0" i="0">
              <a:solidFill>
                <a:srgbClr val="FFFFF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olkit Generates Malicious Office Macro Malware">
            <a:extLst>
              <a:ext uri="{FF2B5EF4-FFF2-40B4-BE49-F238E27FC236}">
                <a16:creationId xmlns:a16="http://schemas.microsoft.com/office/drawing/2014/main" id="{E95EF9CA-43C6-FE08-6D40-5E06DB27E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" b="589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6FC81-FCA0-7C8B-68D3-AA65E9AC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FE11-2F3C-DD15-516D-8AA0C00B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5624"/>
            <a:ext cx="104394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Preprocessing: </a:t>
            </a:r>
            <a:r>
              <a:rPr lang="en-US" sz="2000" dirty="0">
                <a:solidFill>
                  <a:srgbClr val="FFFFFF"/>
                </a:solidFill>
              </a:rPr>
              <a:t>General stuff – loading the data, remove unnecessary data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i="0" dirty="0">
                <a:effectLst/>
                <a:latin typeface="-apple-system"/>
              </a:rPr>
              <a:t>Extracting features: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‘Word2Vec’ 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'code length’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lines’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‘avg chars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per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line’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loops'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error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handling’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URL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or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IP’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‘is obfuscated’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string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literals'        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‘has information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disclosure’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numeric literals’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exclamation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>
                <a:effectLst/>
                <a:latin typeface="Segoe UI" panose="020B0502040204020203" pitchFamily="34" charset="0"/>
              </a:rPr>
              <a:t>marks’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</a:rPr>
              <a:t>‘num functions'</a:t>
            </a:r>
            <a:endParaRPr lang="en-US" sz="2000" b="1" i="0" dirty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6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3D90-7076-128F-CD49-52F5FE3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722D-DC8C-319F-975A-1F9BF5D3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Correlation</a:t>
            </a:r>
          </a:p>
          <a:p>
            <a:pPr marL="0" indent="0">
              <a:buNone/>
            </a:pPr>
            <a:r>
              <a:rPr lang="en-US" sz="1700"/>
              <a:t>We have high correlation between ‘has URL’ and ‘is obfuscated’ features, and ‘information disclosure’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E6F110C-DB2E-CF50-5E8A-60CEEDE4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21" y="916687"/>
            <a:ext cx="7979379" cy="48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5A4DE-488A-FF0B-0542-364952E79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B98AC-0EDC-F427-62F7-A64A21E9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14" y="615475"/>
            <a:ext cx="8144123" cy="184950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correlation between ‘code length’ and ‘num loops’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959C-EF9E-6EE0-7F19-FD129B32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0" y="2932917"/>
            <a:ext cx="5082189" cy="2616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DCC75-B9E2-832F-196D-7DFA4BF3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32" y="2932917"/>
            <a:ext cx="5082188" cy="26529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6EEC9-1EE7-80C7-404D-0A47362595A0}"/>
              </a:ext>
            </a:extLst>
          </p:cNvPr>
          <p:cNvSpPr txBox="1">
            <a:spLocks/>
          </p:cNvSpPr>
          <p:nvPr/>
        </p:nvSpPr>
        <p:spPr>
          <a:xfrm>
            <a:off x="2016775" y="5585819"/>
            <a:ext cx="3349998" cy="68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219456" defTabSz="877824">
              <a:spcBef>
                <a:spcPts val="960"/>
              </a:spcBef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Malicious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800EB-BCE0-A237-A4FE-E394FDF678A2}"/>
              </a:ext>
            </a:extLst>
          </p:cNvPr>
          <p:cNvSpPr>
            <a:spLocks/>
          </p:cNvSpPr>
          <p:nvPr/>
        </p:nvSpPr>
        <p:spPr>
          <a:xfrm>
            <a:off x="8310023" y="5585819"/>
            <a:ext cx="3349998" cy="685049"/>
          </a:xfrm>
          <a:prstGeom prst="rect">
            <a:avLst/>
          </a:prstGeom>
        </p:spPr>
        <p:txBody>
          <a:bodyPr/>
          <a:lstStyle/>
          <a:p>
            <a:pPr marL="285750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Benign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3626-3980-BABD-59E6-33C7802B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6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7F9EC-CEB5-F920-7718-52533A4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981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Correlation between the two features: ‘is obfuscated’ &amp; ‘has URL or IP'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A83CC98-511A-E02F-CD79-3ECB07530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"/>
          <a:stretch/>
        </p:blipFill>
        <p:spPr>
          <a:xfrm>
            <a:off x="1385713" y="2593400"/>
            <a:ext cx="9604939" cy="39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20 Years of Macro Malware: From Harmless Concept to Targeted Attacks -  Security News">
            <a:extLst>
              <a:ext uri="{FF2B5EF4-FFF2-40B4-BE49-F238E27FC236}">
                <a16:creationId xmlns:a16="http://schemas.microsoft.com/office/drawing/2014/main" id="{74600E05-C7E1-4792-2D9E-62C1A7AC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3" b="901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40629-60A1-E773-09F4-74945971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Feature Selection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8767617-DE39-EE5C-7BD1-212EACB2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3" y="2486346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used Principal component analysis (PCA) on the vectors we created using Word2Vec and added our 12 extra features (‘has URL or IP’, ‘code length’, 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2085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alicious Office documents make up 43% of all malware downloads">
            <a:extLst>
              <a:ext uri="{FF2B5EF4-FFF2-40B4-BE49-F238E27FC236}">
                <a16:creationId xmlns:a16="http://schemas.microsoft.com/office/drawing/2014/main" id="{0290A2FB-39F5-854D-26D8-1860B8343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75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BC5DD-908E-62CD-A004-7F486A3D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rgbClr val="FFFFFF"/>
                </a:solidFill>
                <a:effectLst/>
                <a:latin typeface="-apple-system"/>
              </a:rPr>
              <a:t>Training (Models)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5938CEC5-E0B0-3698-349E-E68DBB03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i="0">
                <a:effectLst/>
                <a:latin typeface="-apple-system"/>
              </a:rPr>
              <a:t>Gaussian Naive Bayes (not so good) </a:t>
            </a:r>
          </a:p>
          <a:p>
            <a:r>
              <a:rPr lang="en-US" sz="2400" i="0">
                <a:effectLst/>
                <a:latin typeface="-apple-system"/>
              </a:rPr>
              <a:t>Decision tree</a:t>
            </a:r>
          </a:p>
          <a:p>
            <a:pPr marL="0" indent="0">
              <a:buNone/>
            </a:pPr>
            <a:endParaRPr lang="en-US" b="1" i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b="1" i="0">
                <a:effectLst/>
                <a:latin typeface="-apple-system"/>
              </a:rPr>
              <a:t>Ensemble learning</a:t>
            </a:r>
          </a:p>
          <a:p>
            <a:r>
              <a:rPr lang="en-US" sz="2400" i="0">
                <a:effectLst/>
                <a:latin typeface="-apple-system"/>
              </a:rPr>
              <a:t>Random Forest Classification</a:t>
            </a:r>
          </a:p>
          <a:p>
            <a:r>
              <a:rPr lang="en-US" sz="2400" i="0">
                <a:effectLst/>
                <a:latin typeface="-apple-system"/>
              </a:rPr>
              <a:t>Gradient Boosting Classifier</a:t>
            </a:r>
          </a:p>
          <a:p>
            <a:r>
              <a:rPr lang="en-US" sz="2400" i="0">
                <a:effectLst/>
                <a:latin typeface="-apple-system"/>
              </a:rPr>
              <a:t>xgboost</a:t>
            </a:r>
          </a:p>
          <a:p>
            <a:r>
              <a:rPr lang="en-US" sz="2400" i="0">
                <a:effectLst/>
                <a:latin typeface="-apple-system"/>
              </a:rPr>
              <a:t>AdaBoost</a:t>
            </a:r>
          </a:p>
          <a:p>
            <a:endParaRPr lang="en-US" b="1" i="0">
              <a:effectLst/>
              <a:latin typeface="-apple-system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32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ViperMonkey: VBA maldoc deobfuscation - SANS Internet Storm Center">
            <a:extLst>
              <a:ext uri="{FF2B5EF4-FFF2-40B4-BE49-F238E27FC236}">
                <a16:creationId xmlns:a16="http://schemas.microsoft.com/office/drawing/2014/main" id="{D2BE5194-A755-15FD-9A92-2E931F10C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A3684-A8CF-1ACF-69BD-C3772A59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-44397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Reducing False Positives &amp; 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B7EE-B644-7C03-3A61-14F4A5E90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733" y="2456547"/>
            <a:ext cx="9144000" cy="23609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First approach: Hyperparameters tuning 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Second approach: adding more features (common words, weird letters)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Third approach: using Word2Vec and the previous features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Fourth approach: using PCA </a:t>
            </a:r>
          </a:p>
        </p:txBody>
      </p:sp>
    </p:spTree>
    <p:extLst>
      <p:ext uri="{BB962C8B-B14F-4D97-AF65-F5344CB8AC3E}">
        <p14:creationId xmlns:p14="http://schemas.microsoft.com/office/powerpoint/2010/main" val="46093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ultilayered Security: Cyber Defense from the Chip to the Cloud | PCWorld">
            <a:extLst>
              <a:ext uri="{FF2B5EF4-FFF2-40B4-BE49-F238E27FC236}">
                <a16:creationId xmlns:a16="http://schemas.microsoft.com/office/drawing/2014/main" id="{B74414EC-0397-39DD-52B8-9992AB0A9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25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96BBF-294E-A3F3-A508-CC26B9E7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834E-DECE-8295-95AD-25561E07A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7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379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Calibri</vt:lpstr>
      <vt:lpstr>Segoe UI</vt:lpstr>
      <vt:lpstr>Office Theme</vt:lpstr>
      <vt:lpstr>Office MACRO Classification</vt:lpstr>
      <vt:lpstr>Data Exploration</vt:lpstr>
      <vt:lpstr>Visualization</vt:lpstr>
      <vt:lpstr>The correlation between ‘code length’ and ‘num loops’</vt:lpstr>
      <vt:lpstr>Correlation between the two features: ‘is obfuscated’ &amp; ‘has URL or IP'</vt:lpstr>
      <vt:lpstr>Feature Selection</vt:lpstr>
      <vt:lpstr>Training (Models)</vt:lpstr>
      <vt:lpstr>Reducing False Positives &amp; False Negatives</vt:lpstr>
      <vt:lpstr>Final Result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MACRO Classification</dc:title>
  <dc:creator>Dana Zorohov</dc:creator>
  <cp:lastModifiedBy>Dana Zorohov</cp:lastModifiedBy>
  <cp:revision>2</cp:revision>
  <dcterms:created xsi:type="dcterms:W3CDTF">2024-02-04T07:18:07Z</dcterms:created>
  <dcterms:modified xsi:type="dcterms:W3CDTF">2024-02-04T17:26:17Z</dcterms:modified>
</cp:coreProperties>
</file>